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57" r:id="rId4"/>
    <p:sldId id="262" r:id="rId5"/>
    <p:sldId id="258" r:id="rId6"/>
    <p:sldId id="259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BF2AE-142B-4F6C-BCB2-A1FD53B59110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7189D-D9DE-4140-A25E-58C242E1A0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7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0"/>
            <a:ext cx="6137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Материнская плата</a:t>
            </a:r>
            <a:endParaRPr lang="ru-RU" sz="5400" b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923330"/>
            <a:ext cx="4062536" cy="3134965"/>
          </a:xfrm>
          <a:prstGeom prst="rect">
            <a:avLst/>
          </a:prstGeom>
          <a:noFill/>
          <a:ln>
            <a:noFill/>
          </a:ln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553" y="894521"/>
            <a:ext cx="4389205" cy="2926689"/>
          </a:xfrm>
          <a:prstGeom prst="rect">
            <a:avLst/>
          </a:prstGeom>
          <a:noFill/>
          <a:ln>
            <a:noFill/>
          </a:ln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35708"/>
            <a:ext cx="3702495" cy="2700578"/>
          </a:xfrm>
          <a:prstGeom prst="rect">
            <a:avLst/>
          </a:prstGeom>
          <a:noFill/>
          <a:ln>
            <a:noFill/>
          </a:ln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21210"/>
            <a:ext cx="3311087" cy="2573102"/>
          </a:xfrm>
          <a:prstGeom prst="rect">
            <a:avLst/>
          </a:prstGeom>
          <a:noFill/>
          <a:ln>
            <a:noFill/>
          </a:ln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09623"/>
            <a:ext cx="3769022" cy="494573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28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78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Материнская </a:t>
            </a:r>
            <a:r>
              <a:rPr lang="ru-RU" sz="2800" b="1" dirty="0" smtClean="0">
                <a:solidFill>
                  <a:srgbClr val="FF0000"/>
                </a:solidFill>
              </a:rPr>
              <a:t>плата </a:t>
            </a:r>
            <a:r>
              <a:rPr lang="ru-RU" sz="2000" b="1" dirty="0" smtClean="0">
                <a:solidFill>
                  <a:srgbClr val="FF0000"/>
                </a:solidFill>
              </a:rPr>
              <a:t>—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сложная многослойная печатная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плата, к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которой подключаются остальные компоненты компьютера. Материнская плата покрыта сетью медных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проводников-дорожек, по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ним электропитание и данные поступают к смонтированным на плате микросхемам и слотам, в которые вставляются остальные устройства компьютера. Материнская плата — печатная плата, на которой монтируется чипсет и прочие компоненты компьютерной системы.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3" y="2671177"/>
            <a:ext cx="4372209" cy="421581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2671177"/>
            <a:ext cx="4788024" cy="421581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28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24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	</a:t>
            </a:r>
            <a:r>
              <a:rPr lang="ru-RU" sz="2100" dirty="0" smtClean="0"/>
              <a:t>Количество </a:t>
            </a:r>
            <a:r>
              <a:rPr lang="ru-RU" sz="2100" dirty="0"/>
              <a:t>производителей материнских плат много, а также их </a:t>
            </a:r>
            <a:r>
              <a:rPr lang="ru-RU" sz="2100" dirty="0" smtClean="0"/>
              <a:t>видов. </a:t>
            </a:r>
            <a:r>
              <a:rPr lang="ru-RU" sz="2100" dirty="0"/>
              <a:t>Самые популярные производители материнских плат: </a:t>
            </a:r>
            <a:r>
              <a:rPr lang="ru-RU" sz="2100" b="1" dirty="0" err="1"/>
              <a:t>Asus</a:t>
            </a:r>
            <a:r>
              <a:rPr lang="ru-RU" sz="2100" b="1" dirty="0"/>
              <a:t>, </a:t>
            </a:r>
            <a:r>
              <a:rPr lang="ru-RU" sz="2100" b="1" dirty="0" err="1"/>
              <a:t>Microstar</a:t>
            </a:r>
            <a:r>
              <a:rPr lang="ru-RU" sz="2100" b="1" dirty="0"/>
              <a:t>(MSI), </a:t>
            </a:r>
            <a:r>
              <a:rPr lang="ru-RU" sz="2100" b="1" dirty="0" err="1"/>
              <a:t>Epox</a:t>
            </a:r>
            <a:r>
              <a:rPr lang="ru-RU" sz="2100" b="1" dirty="0"/>
              <a:t>, </a:t>
            </a:r>
            <a:r>
              <a:rPr lang="ru-RU" sz="2100" b="1" dirty="0" err="1"/>
              <a:t>GigaByte</a:t>
            </a:r>
            <a:r>
              <a:rPr lang="ru-RU" sz="2100" b="1" dirty="0"/>
              <a:t>, </a:t>
            </a:r>
            <a:r>
              <a:rPr lang="ru-RU" sz="2100" b="1" dirty="0" err="1"/>
              <a:t>Intel</a:t>
            </a:r>
            <a:r>
              <a:rPr lang="ru-RU" sz="2100" b="1" dirty="0"/>
              <a:t>, </a:t>
            </a:r>
            <a:r>
              <a:rPr lang="ru-RU" sz="2100" b="1" dirty="0" err="1"/>
              <a:t>Foxconn</a:t>
            </a:r>
            <a:r>
              <a:rPr lang="ru-RU" sz="2100" b="1" dirty="0"/>
              <a:t>, </a:t>
            </a:r>
            <a:r>
              <a:rPr lang="ru-RU" sz="2100" b="1" dirty="0" err="1"/>
              <a:t>EliteGroup</a:t>
            </a:r>
            <a:r>
              <a:rPr lang="ru-RU" sz="2100" b="1" dirty="0"/>
              <a:t> </a:t>
            </a:r>
            <a:r>
              <a:rPr lang="ru-RU" sz="2100" dirty="0"/>
              <a:t>и </a:t>
            </a:r>
            <a:r>
              <a:rPr lang="ru-RU" sz="2100" dirty="0" err="1"/>
              <a:t>тд</a:t>
            </a:r>
            <a:r>
              <a:rPr lang="ru-RU" sz="2100" dirty="0"/>
              <a:t>... Для каждой материнской платы есть своя характеристика и архитектура. При сборке учитываются множество показателей от </a:t>
            </a:r>
            <a:r>
              <a:rPr lang="ru-RU" sz="2100" dirty="0" smtClean="0"/>
              <a:t>комплектующих, также </a:t>
            </a:r>
            <a:r>
              <a:rPr lang="ru-RU" sz="2100" dirty="0"/>
              <a:t>от процессора, видеокарты, шины, блока питания и другое</a:t>
            </a:r>
            <a:r>
              <a:rPr lang="ru-RU" sz="2100" dirty="0" smtClean="0"/>
              <a:t>.</a:t>
            </a:r>
          </a:p>
          <a:p>
            <a:pPr algn="just"/>
            <a:r>
              <a:rPr lang="ru-RU" sz="2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материнской плате размещаются</a:t>
            </a:r>
            <a:r>
              <a:rPr lang="ru-RU" sz="2100" dirty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7030A0"/>
                </a:solidFill>
              </a:rPr>
              <a:t>процессор</a:t>
            </a:r>
            <a:r>
              <a:rPr lang="ru-RU" sz="2100" dirty="0"/>
              <a:t> – основная микросхема, выполняющая большинство математических и логических операций;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7030A0"/>
                </a:solidFill>
              </a:rPr>
              <a:t>шины</a:t>
            </a:r>
            <a:r>
              <a:rPr lang="ru-RU" sz="2100" dirty="0"/>
              <a:t> – наборы проводников, по которым происходит обмен сигналами между внутренними устройствами компьютера;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7030A0"/>
                </a:solidFill>
              </a:rPr>
              <a:t>оперативная память </a:t>
            </a:r>
            <a:r>
              <a:rPr lang="ru-RU" sz="2100" dirty="0"/>
              <a:t>(оперативное запоминающее устройство, ОЗУ) – набор микросхем, предназначенных для временного хранения данных, когда компьютер включен;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7030A0"/>
                </a:solidFill>
              </a:rPr>
              <a:t>ПЗУ</a:t>
            </a:r>
            <a:r>
              <a:rPr lang="ru-RU" sz="2100" dirty="0"/>
              <a:t> (постоянное запоминающее устройство) – микросхема, предназначенная для длительного хранения данных, в том числе и когда компьютер выключен;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7030A0"/>
                </a:solidFill>
              </a:rPr>
              <a:t>микропроцессорный комплект </a:t>
            </a:r>
            <a:r>
              <a:rPr lang="ru-RU" sz="2100" dirty="0"/>
              <a:t>(</a:t>
            </a:r>
            <a:r>
              <a:rPr lang="ru-RU" sz="2100" dirty="0">
                <a:solidFill>
                  <a:srgbClr val="7030A0"/>
                </a:solidFill>
              </a:rPr>
              <a:t>чипсет</a:t>
            </a:r>
            <a:r>
              <a:rPr lang="ru-RU" sz="2100" dirty="0"/>
              <a:t>) – набор микросхем, управляющих работой внутренних устройств компьютера и определяющих основные функциональные возможности материнской платы;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7030A0"/>
                </a:solidFill>
              </a:rPr>
              <a:t>разъемы для подключения дополнительных устройств (слоты</a:t>
            </a:r>
            <a:r>
              <a:rPr lang="ru-RU" sz="2100" dirty="0"/>
              <a:t>).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4432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5521" y="94719"/>
            <a:ext cx="915952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/>
              <a:t>Основные </a:t>
            </a:r>
            <a:r>
              <a:rPr lang="ru-RU" sz="2400" u="sng" dirty="0"/>
              <a:t>компоненты, устанавливаемые на материнской плате</a:t>
            </a:r>
            <a:r>
              <a:rPr lang="ru-RU" sz="2400" u="sng" dirty="0" smtClean="0"/>
              <a:t>:</a:t>
            </a:r>
          </a:p>
          <a:p>
            <a:endParaRPr lang="ru-RU" sz="24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Центральный процессор </a:t>
            </a:r>
            <a:r>
              <a:rPr lang="ru-RU" sz="2000" dirty="0"/>
              <a:t>(ЦПУ</a:t>
            </a:r>
            <a:r>
              <a:rPr lang="ru-RU" sz="2000" dirty="0" smtClean="0"/>
              <a:t>).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Набор системной логики </a:t>
            </a:r>
            <a:r>
              <a:rPr lang="ru-RU" dirty="0"/>
              <a:t>(чипсет — англ. </a:t>
            </a:r>
            <a:r>
              <a:rPr lang="ru-RU" dirty="0" err="1"/>
              <a:t>chipset</a:t>
            </a:r>
            <a:r>
              <a:rPr lang="ru-RU" dirty="0"/>
              <a:t>) —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набор микросхем, обеспечивающих подключение ЦПУ к ОЗУ и контроллерам периферийных устройств</a:t>
            </a:r>
            <a:r>
              <a:rPr lang="ru-RU" dirty="0"/>
              <a:t>. Как правило, современные наборы системной логики строятся на базе двух СБИС: «северного» и «южного мостов</a:t>
            </a:r>
            <a:r>
              <a:rPr lang="ru-RU" dirty="0" smtClean="0"/>
              <a:t>».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Северный мост </a:t>
            </a:r>
            <a:r>
              <a:rPr lang="ru-RU" dirty="0"/>
              <a:t>(англ. </a:t>
            </a:r>
            <a:r>
              <a:rPr lang="ru-RU" dirty="0" err="1"/>
              <a:t>Northbridge</a:t>
            </a:r>
            <a:r>
              <a:rPr lang="ru-RU" dirty="0"/>
              <a:t>), MCH (</a:t>
            </a:r>
            <a:r>
              <a:rPr lang="ru-RU" dirty="0" err="1"/>
              <a:t>Memory</a:t>
            </a:r>
            <a:r>
              <a:rPr lang="ru-RU" dirty="0"/>
              <a:t> </a:t>
            </a:r>
            <a:r>
              <a:rPr lang="ru-RU" dirty="0" err="1"/>
              <a:t>controller</a:t>
            </a:r>
            <a:r>
              <a:rPr lang="ru-RU" dirty="0"/>
              <a:t> </a:t>
            </a:r>
            <a:r>
              <a:rPr lang="ru-RU" dirty="0" err="1"/>
              <a:t>hub</a:t>
            </a:r>
            <a:r>
              <a:rPr lang="ru-RU" dirty="0"/>
              <a:t>),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системный контроллер — обеспечивает подключение ЦПУ к узлам, использующим высокопроизводительные шины: ОЗУ, графический контроллер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Южный </a:t>
            </a:r>
            <a:r>
              <a:rPr lang="ru-RU" sz="2000" dirty="0">
                <a:solidFill>
                  <a:srgbClr val="002060"/>
                </a:solidFill>
              </a:rPr>
              <a:t>мост </a:t>
            </a:r>
            <a:r>
              <a:rPr lang="ru-RU" dirty="0"/>
              <a:t>(англ. </a:t>
            </a:r>
            <a:r>
              <a:rPr lang="ru-RU" dirty="0" err="1"/>
              <a:t>Southbridge</a:t>
            </a:r>
            <a:r>
              <a:rPr lang="ru-RU" dirty="0"/>
              <a:t>), ICH (I/O </a:t>
            </a:r>
            <a:r>
              <a:rPr lang="ru-RU" dirty="0" err="1"/>
              <a:t>controller</a:t>
            </a:r>
            <a:r>
              <a:rPr lang="ru-RU" dirty="0"/>
              <a:t> </a:t>
            </a:r>
            <a:r>
              <a:rPr lang="ru-RU" dirty="0" err="1"/>
              <a:t>hub</a:t>
            </a:r>
            <a:r>
              <a:rPr lang="ru-RU" dirty="0"/>
              <a:t>),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периферийный контроллер — содержит контроллеры периферийных устройств </a:t>
            </a:r>
            <a:r>
              <a:rPr lang="ru-RU" dirty="0"/>
              <a:t>(жёсткого диска, </a:t>
            </a:r>
            <a:r>
              <a:rPr lang="ru-RU" dirty="0" err="1"/>
              <a:t>Ethernet</a:t>
            </a:r>
            <a:r>
              <a:rPr lang="ru-RU" dirty="0"/>
              <a:t>, аудио), контроллеры шин для подключения периферийных устройств (шины PCI, PCI </a:t>
            </a:r>
            <a:r>
              <a:rPr lang="ru-RU" dirty="0" err="1"/>
              <a:t>Express</a:t>
            </a:r>
            <a:r>
              <a:rPr lang="ru-RU" dirty="0"/>
              <a:t> и USB),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также контроллеры шин, к которым подключаются устройства, не требующие высокой пропускной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способности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Оперативная </a:t>
            </a:r>
            <a:r>
              <a:rPr lang="ru-RU" sz="2000" dirty="0">
                <a:solidFill>
                  <a:srgbClr val="002060"/>
                </a:solidFill>
              </a:rPr>
              <a:t>память </a:t>
            </a:r>
            <a:r>
              <a:rPr lang="ru-RU" dirty="0"/>
              <a:t>(также оперативное запоминающее устройство, ОЗУ).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Каждая ячейка оперативной памяти имеет свой индивидуальный адрес. Оперативная память передаёт процессору данные непосредственно, либо через кэш-память.</a:t>
            </a:r>
            <a:r>
              <a:rPr lang="ru-RU" dirty="0"/>
              <a:t> ОЗУ изготавливается как отдельный блок; также может входить в конструкцию однокристальной ЭВМ или микроконтроллера в виде оперативной памяти</a:t>
            </a:r>
            <a:r>
              <a:rPr lang="ru-RU" dirty="0" smtClean="0"/>
              <a:t>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Загрузочное ПЗУ</a:t>
            </a:r>
            <a:r>
              <a:rPr lang="ru-RU" dirty="0"/>
              <a:t>.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Хранит ПО, которое исполняется сразу после включения питания. Как правило, загрузочное ПЗУ содержит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BIOS.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535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Форм-фактор материнской </a:t>
            </a:r>
            <a:r>
              <a:rPr lang="ru-RU" sz="28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стандарт, определяющий размеры материнской платы для персонального компьютера, места её крепления к корпусу; расположение на ней интерфейсов шин, портов ввода/вывода, разъёма центрального процессора (если он есть) и слотов для оперативной памяти, а также тип разъема для подключения блока питания.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Форм-фактор (как и любые другие стандарты) носит рекомендательный характер. Спецификация форм-фактора определяет обязательные и опциональные компоненты. Однако подавляющее большинство производителей предпочитают соблюдать спецификацию, поскольку ценой соответствия существующим стандартам является совместимость материнской платы и стандартизированного оборудования (периферии, карт расширения) других производителей.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9144000" cy="220486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6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04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383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Алина)</dc:creator>
  <cp:lastModifiedBy>Алина</cp:lastModifiedBy>
  <cp:revision>11</cp:revision>
  <dcterms:created xsi:type="dcterms:W3CDTF">2013-09-15T10:17:25Z</dcterms:created>
  <dcterms:modified xsi:type="dcterms:W3CDTF">2013-10-22T19:08:54Z</dcterms:modified>
</cp:coreProperties>
</file>